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8" r:id="rId2"/>
    <p:sldId id="263" r:id="rId3"/>
    <p:sldId id="265" r:id="rId4"/>
    <p:sldId id="260" r:id="rId5"/>
    <p:sldId id="261" r:id="rId6"/>
    <p:sldId id="264" r:id="rId7"/>
    <p:sldId id="266" r:id="rId8"/>
    <p:sldId id="267" r:id="rId9"/>
    <p:sldId id="268" r:id="rId10"/>
    <p:sldId id="269" r:id="rId11"/>
    <p:sldId id="270" r:id="rId12"/>
    <p:sldId id="271" r:id="rId13"/>
  </p:sldIdLst>
  <p:sldSz cx="12193588" cy="6858000"/>
  <p:notesSz cx="6858000" cy="9144000"/>
  <p:defaultTextStyle>
    <a:defPPr>
      <a:defRPr lang="es-ES"/>
    </a:defPPr>
    <a:lvl1pPr marL="0" algn="l" defTabSz="562198" rtl="0" eaLnBrk="1" latinLnBrk="0" hangingPunct="1">
      <a:defRPr sz="2266" kern="1200">
        <a:solidFill>
          <a:schemeClr val="tx1"/>
        </a:solidFill>
        <a:latin typeface="+mn-lt"/>
        <a:ea typeface="+mn-ea"/>
        <a:cs typeface="+mn-cs"/>
      </a:defRPr>
    </a:lvl1pPr>
    <a:lvl2pPr marL="562198" algn="l" defTabSz="562198" rtl="0" eaLnBrk="1" latinLnBrk="0" hangingPunct="1">
      <a:defRPr sz="2266" kern="1200">
        <a:solidFill>
          <a:schemeClr val="tx1"/>
        </a:solidFill>
        <a:latin typeface="+mn-lt"/>
        <a:ea typeface="+mn-ea"/>
        <a:cs typeface="+mn-cs"/>
      </a:defRPr>
    </a:lvl2pPr>
    <a:lvl3pPr marL="1124395" algn="l" defTabSz="562198" rtl="0" eaLnBrk="1" latinLnBrk="0" hangingPunct="1">
      <a:defRPr sz="2266" kern="1200">
        <a:solidFill>
          <a:schemeClr val="tx1"/>
        </a:solidFill>
        <a:latin typeface="+mn-lt"/>
        <a:ea typeface="+mn-ea"/>
        <a:cs typeface="+mn-cs"/>
      </a:defRPr>
    </a:lvl3pPr>
    <a:lvl4pPr marL="1686592" algn="l" defTabSz="562198" rtl="0" eaLnBrk="1" latinLnBrk="0" hangingPunct="1">
      <a:defRPr sz="2266" kern="1200">
        <a:solidFill>
          <a:schemeClr val="tx1"/>
        </a:solidFill>
        <a:latin typeface="+mn-lt"/>
        <a:ea typeface="+mn-ea"/>
        <a:cs typeface="+mn-cs"/>
      </a:defRPr>
    </a:lvl4pPr>
    <a:lvl5pPr marL="2248788" algn="l" defTabSz="562198" rtl="0" eaLnBrk="1" latinLnBrk="0" hangingPunct="1">
      <a:defRPr sz="2266" kern="1200">
        <a:solidFill>
          <a:schemeClr val="tx1"/>
        </a:solidFill>
        <a:latin typeface="+mn-lt"/>
        <a:ea typeface="+mn-ea"/>
        <a:cs typeface="+mn-cs"/>
      </a:defRPr>
    </a:lvl5pPr>
    <a:lvl6pPr marL="2810986" algn="l" defTabSz="562198" rtl="0" eaLnBrk="1" latinLnBrk="0" hangingPunct="1">
      <a:defRPr sz="2266" kern="1200">
        <a:solidFill>
          <a:schemeClr val="tx1"/>
        </a:solidFill>
        <a:latin typeface="+mn-lt"/>
        <a:ea typeface="+mn-ea"/>
        <a:cs typeface="+mn-cs"/>
      </a:defRPr>
    </a:lvl6pPr>
    <a:lvl7pPr marL="3373183" algn="l" defTabSz="562198" rtl="0" eaLnBrk="1" latinLnBrk="0" hangingPunct="1">
      <a:defRPr sz="2266" kern="1200">
        <a:solidFill>
          <a:schemeClr val="tx1"/>
        </a:solidFill>
        <a:latin typeface="+mn-lt"/>
        <a:ea typeface="+mn-ea"/>
        <a:cs typeface="+mn-cs"/>
      </a:defRPr>
    </a:lvl7pPr>
    <a:lvl8pPr marL="3935381" algn="l" defTabSz="562198" rtl="0" eaLnBrk="1" latinLnBrk="0" hangingPunct="1">
      <a:defRPr sz="2266" kern="1200">
        <a:solidFill>
          <a:schemeClr val="tx1"/>
        </a:solidFill>
        <a:latin typeface="+mn-lt"/>
        <a:ea typeface="+mn-ea"/>
        <a:cs typeface="+mn-cs"/>
      </a:defRPr>
    </a:lvl8pPr>
    <a:lvl9pPr marL="4497579" algn="l" defTabSz="562198" rtl="0" eaLnBrk="1" latinLnBrk="0" hangingPunct="1">
      <a:defRPr sz="2266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1" userDrawn="1">
          <p15:clr>
            <a:srgbClr val="A4A3A4"/>
          </p15:clr>
        </p15:guide>
        <p15:guide id="2" pos="384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26"/>
    <p:restoredTop sz="94666"/>
  </p:normalViewPr>
  <p:slideViewPr>
    <p:cSldViewPr snapToGrid="0" snapToObjects="1">
      <p:cViewPr varScale="1">
        <p:scale>
          <a:sx n="64" d="100"/>
          <a:sy n="64" d="100"/>
        </p:scale>
        <p:origin x="1044" y="78"/>
      </p:cViewPr>
      <p:guideLst>
        <p:guide orient="horz" pos="2161"/>
        <p:guide pos="3842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>
            <a:extLst>
              <a:ext uri="{FF2B5EF4-FFF2-40B4-BE49-F238E27FC236}">
                <a16:creationId xmlns:a16="http://schemas.microsoft.com/office/drawing/2014/main" id="{DB08DA41-61FB-244B-A279-91BD97CDB07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94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697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81" y="274638"/>
            <a:ext cx="10974230" cy="1143000"/>
          </a:xfrm>
          <a:prstGeom prst="rect">
            <a:avLst/>
          </a:prstGeom>
        </p:spPr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609681" y="1600200"/>
            <a:ext cx="1097423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60967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92E13E6D-85F5-0941-AD3B-DE6BB31EB06E}" type="datetimeFigureOut">
              <a:rPr lang="es-ES" smtClean="0"/>
              <a:t>17/05/2025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4166144" y="6356352"/>
            <a:ext cx="3861303" cy="365124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873873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09E8914F-B8EF-0744-802A-5B8F87E583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672716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840352" y="274638"/>
            <a:ext cx="2743557" cy="5851525"/>
          </a:xfrm>
          <a:prstGeom prst="rect">
            <a:avLst/>
          </a:prstGeom>
        </p:spPr>
        <p:txBody>
          <a:bodyPr vert="eaVert"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609680" y="274638"/>
            <a:ext cx="8027446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60967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92E13E6D-85F5-0941-AD3B-DE6BB31EB06E}" type="datetimeFigureOut">
              <a:rPr lang="es-ES" smtClean="0"/>
              <a:t>17/05/2025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4166144" y="6356352"/>
            <a:ext cx="3861303" cy="365124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873873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09E8914F-B8EF-0744-802A-5B8F87E583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312011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>
            <a:extLst>
              <a:ext uri="{FF2B5EF4-FFF2-40B4-BE49-F238E27FC236}">
                <a16:creationId xmlns:a16="http://schemas.microsoft.com/office/drawing/2014/main" id="{51D69CAD-EBB2-5A42-989F-E9AE1EEBA95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433" y="0"/>
            <a:ext cx="12180722" cy="6858000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19BFE3CA-17F0-3E42-92B0-C63C49C9495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3261" y="1388"/>
            <a:ext cx="12187066" cy="685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426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63211" y="4406902"/>
            <a:ext cx="10364550" cy="1362075"/>
          </a:xfrm>
          <a:prstGeom prst="rect">
            <a:avLst/>
          </a:prstGeom>
        </p:spPr>
        <p:txBody>
          <a:bodyPr anchor="t"/>
          <a:lstStyle>
            <a:lvl1pPr algn="l">
              <a:defRPr sz="4819" b="1" cap="all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963211" y="2906715"/>
            <a:ext cx="1036455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344">
                <a:solidFill>
                  <a:schemeClr val="tx1">
                    <a:tint val="75000"/>
                  </a:schemeClr>
                </a:solidFill>
              </a:defRPr>
            </a:lvl1pPr>
            <a:lvl2pPr marL="549164" indent="0">
              <a:buNone/>
              <a:defRPr sz="2214">
                <a:solidFill>
                  <a:schemeClr val="tx1">
                    <a:tint val="75000"/>
                  </a:schemeClr>
                </a:solidFill>
              </a:defRPr>
            </a:lvl2pPr>
            <a:lvl3pPr marL="1098327" indent="0">
              <a:buNone/>
              <a:defRPr sz="1954">
                <a:solidFill>
                  <a:schemeClr val="tx1">
                    <a:tint val="75000"/>
                  </a:schemeClr>
                </a:solidFill>
              </a:defRPr>
            </a:lvl3pPr>
            <a:lvl4pPr marL="1647491" indent="0">
              <a:buNone/>
              <a:defRPr sz="1693">
                <a:solidFill>
                  <a:schemeClr val="tx1">
                    <a:tint val="75000"/>
                  </a:schemeClr>
                </a:solidFill>
              </a:defRPr>
            </a:lvl4pPr>
            <a:lvl5pPr marL="2196653" indent="0">
              <a:buNone/>
              <a:defRPr sz="1693">
                <a:solidFill>
                  <a:schemeClr val="tx1">
                    <a:tint val="75000"/>
                  </a:schemeClr>
                </a:solidFill>
              </a:defRPr>
            </a:lvl5pPr>
            <a:lvl6pPr marL="2745817" indent="0">
              <a:buNone/>
              <a:defRPr sz="1693">
                <a:solidFill>
                  <a:schemeClr val="tx1">
                    <a:tint val="75000"/>
                  </a:schemeClr>
                </a:solidFill>
              </a:defRPr>
            </a:lvl6pPr>
            <a:lvl7pPr marL="3294981" indent="0">
              <a:buNone/>
              <a:defRPr sz="1693">
                <a:solidFill>
                  <a:schemeClr val="tx1">
                    <a:tint val="75000"/>
                  </a:schemeClr>
                </a:solidFill>
              </a:defRPr>
            </a:lvl7pPr>
            <a:lvl8pPr marL="3844144" indent="0">
              <a:buNone/>
              <a:defRPr sz="1693">
                <a:solidFill>
                  <a:schemeClr val="tx1">
                    <a:tint val="75000"/>
                  </a:schemeClr>
                </a:solidFill>
              </a:defRPr>
            </a:lvl8pPr>
            <a:lvl9pPr marL="4393308" indent="0">
              <a:buNone/>
              <a:defRPr sz="169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60967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92E13E6D-85F5-0941-AD3B-DE6BB31EB06E}" type="datetimeFigureOut">
              <a:rPr lang="es-ES" smtClean="0"/>
              <a:t>17/05/2025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4166144" y="6356352"/>
            <a:ext cx="3861303" cy="365124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873873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09E8914F-B8EF-0744-802A-5B8F87E583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231926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81" y="274638"/>
            <a:ext cx="10974230" cy="1143000"/>
          </a:xfrm>
          <a:prstGeom prst="rect">
            <a:avLst/>
          </a:prstGeom>
        </p:spPr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609679" y="1600200"/>
            <a:ext cx="5385501" cy="4525963"/>
          </a:xfrm>
          <a:prstGeom prst="rect">
            <a:avLst/>
          </a:prstGeom>
        </p:spPr>
        <p:txBody>
          <a:bodyPr/>
          <a:lstStyle>
            <a:lvl1pPr>
              <a:defRPr sz="3387"/>
            </a:lvl1pPr>
            <a:lvl2pPr>
              <a:defRPr sz="2865"/>
            </a:lvl2pPr>
            <a:lvl3pPr>
              <a:defRPr sz="2344"/>
            </a:lvl3pPr>
            <a:lvl4pPr>
              <a:defRPr sz="2214"/>
            </a:lvl4pPr>
            <a:lvl5pPr>
              <a:defRPr sz="2214"/>
            </a:lvl5pPr>
            <a:lvl6pPr>
              <a:defRPr sz="2214"/>
            </a:lvl6pPr>
            <a:lvl7pPr>
              <a:defRPr sz="2214"/>
            </a:lvl7pPr>
            <a:lvl8pPr>
              <a:defRPr sz="2214"/>
            </a:lvl8pPr>
            <a:lvl9pPr>
              <a:defRPr sz="2214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98409" y="1600200"/>
            <a:ext cx="5385501" cy="4525963"/>
          </a:xfrm>
          <a:prstGeom prst="rect">
            <a:avLst/>
          </a:prstGeom>
        </p:spPr>
        <p:txBody>
          <a:bodyPr/>
          <a:lstStyle>
            <a:lvl1pPr>
              <a:defRPr sz="3387"/>
            </a:lvl1pPr>
            <a:lvl2pPr>
              <a:defRPr sz="2865"/>
            </a:lvl2pPr>
            <a:lvl3pPr>
              <a:defRPr sz="2344"/>
            </a:lvl3pPr>
            <a:lvl4pPr>
              <a:defRPr sz="2214"/>
            </a:lvl4pPr>
            <a:lvl5pPr>
              <a:defRPr sz="2214"/>
            </a:lvl5pPr>
            <a:lvl6pPr>
              <a:defRPr sz="2214"/>
            </a:lvl6pPr>
            <a:lvl7pPr>
              <a:defRPr sz="2214"/>
            </a:lvl7pPr>
            <a:lvl8pPr>
              <a:defRPr sz="2214"/>
            </a:lvl8pPr>
            <a:lvl9pPr>
              <a:defRPr sz="2214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>
          <a:xfrm>
            <a:off x="60967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92E13E6D-85F5-0941-AD3B-DE6BB31EB06E}" type="datetimeFigureOut">
              <a:rPr lang="es-ES" smtClean="0"/>
              <a:t>17/05/2025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>
          <a:xfrm>
            <a:off x="4166144" y="6356352"/>
            <a:ext cx="3861303" cy="365124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873873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09E8914F-B8EF-0744-802A-5B8F87E583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334605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81" y="274638"/>
            <a:ext cx="1097423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09679" y="1535113"/>
            <a:ext cx="5387619" cy="63976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865" b="1"/>
            </a:lvl1pPr>
            <a:lvl2pPr marL="549164" indent="0">
              <a:buNone/>
              <a:defRPr sz="2344" b="1"/>
            </a:lvl2pPr>
            <a:lvl3pPr marL="1098327" indent="0">
              <a:buNone/>
              <a:defRPr sz="2214" b="1"/>
            </a:lvl3pPr>
            <a:lvl4pPr marL="1647491" indent="0">
              <a:buNone/>
              <a:defRPr sz="1954" b="1"/>
            </a:lvl4pPr>
            <a:lvl5pPr marL="2196653" indent="0">
              <a:buNone/>
              <a:defRPr sz="1954" b="1"/>
            </a:lvl5pPr>
            <a:lvl6pPr marL="2745817" indent="0">
              <a:buNone/>
              <a:defRPr sz="1954" b="1"/>
            </a:lvl6pPr>
            <a:lvl7pPr marL="3294981" indent="0">
              <a:buNone/>
              <a:defRPr sz="1954" b="1"/>
            </a:lvl7pPr>
            <a:lvl8pPr marL="3844144" indent="0">
              <a:buNone/>
              <a:defRPr sz="1954" b="1"/>
            </a:lvl8pPr>
            <a:lvl9pPr marL="4393308" indent="0">
              <a:buNone/>
              <a:defRPr sz="1954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09679" y="2174876"/>
            <a:ext cx="5387619" cy="3951288"/>
          </a:xfrm>
          <a:prstGeom prst="rect">
            <a:avLst/>
          </a:prstGeom>
        </p:spPr>
        <p:txBody>
          <a:bodyPr/>
          <a:lstStyle>
            <a:lvl1pPr>
              <a:defRPr sz="2865"/>
            </a:lvl1pPr>
            <a:lvl2pPr>
              <a:defRPr sz="2344"/>
            </a:lvl2pPr>
            <a:lvl3pPr>
              <a:defRPr sz="2214"/>
            </a:lvl3pPr>
            <a:lvl4pPr>
              <a:defRPr sz="1954"/>
            </a:lvl4pPr>
            <a:lvl5pPr>
              <a:defRPr sz="1954"/>
            </a:lvl5pPr>
            <a:lvl6pPr>
              <a:defRPr sz="1954"/>
            </a:lvl6pPr>
            <a:lvl7pPr>
              <a:defRPr sz="1954"/>
            </a:lvl7pPr>
            <a:lvl8pPr>
              <a:defRPr sz="1954"/>
            </a:lvl8pPr>
            <a:lvl9pPr>
              <a:defRPr sz="1954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94176" y="1535113"/>
            <a:ext cx="5389735" cy="63976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865" b="1"/>
            </a:lvl1pPr>
            <a:lvl2pPr marL="549164" indent="0">
              <a:buNone/>
              <a:defRPr sz="2344" b="1"/>
            </a:lvl2pPr>
            <a:lvl3pPr marL="1098327" indent="0">
              <a:buNone/>
              <a:defRPr sz="2214" b="1"/>
            </a:lvl3pPr>
            <a:lvl4pPr marL="1647491" indent="0">
              <a:buNone/>
              <a:defRPr sz="1954" b="1"/>
            </a:lvl4pPr>
            <a:lvl5pPr marL="2196653" indent="0">
              <a:buNone/>
              <a:defRPr sz="1954" b="1"/>
            </a:lvl5pPr>
            <a:lvl6pPr marL="2745817" indent="0">
              <a:buNone/>
              <a:defRPr sz="1954" b="1"/>
            </a:lvl6pPr>
            <a:lvl7pPr marL="3294981" indent="0">
              <a:buNone/>
              <a:defRPr sz="1954" b="1"/>
            </a:lvl7pPr>
            <a:lvl8pPr marL="3844144" indent="0">
              <a:buNone/>
              <a:defRPr sz="1954" b="1"/>
            </a:lvl8pPr>
            <a:lvl9pPr marL="4393308" indent="0">
              <a:buNone/>
              <a:defRPr sz="1954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94176" y="2174876"/>
            <a:ext cx="5389735" cy="3951288"/>
          </a:xfrm>
          <a:prstGeom prst="rect">
            <a:avLst/>
          </a:prstGeom>
        </p:spPr>
        <p:txBody>
          <a:bodyPr/>
          <a:lstStyle>
            <a:lvl1pPr>
              <a:defRPr sz="2865"/>
            </a:lvl1pPr>
            <a:lvl2pPr>
              <a:defRPr sz="2344"/>
            </a:lvl2pPr>
            <a:lvl3pPr>
              <a:defRPr sz="2214"/>
            </a:lvl3pPr>
            <a:lvl4pPr>
              <a:defRPr sz="1954"/>
            </a:lvl4pPr>
            <a:lvl5pPr>
              <a:defRPr sz="1954"/>
            </a:lvl5pPr>
            <a:lvl6pPr>
              <a:defRPr sz="1954"/>
            </a:lvl6pPr>
            <a:lvl7pPr>
              <a:defRPr sz="1954"/>
            </a:lvl7pPr>
            <a:lvl8pPr>
              <a:defRPr sz="1954"/>
            </a:lvl8pPr>
            <a:lvl9pPr>
              <a:defRPr sz="1954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>
          <a:xfrm>
            <a:off x="60967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92E13E6D-85F5-0941-AD3B-DE6BB31EB06E}" type="datetimeFigureOut">
              <a:rPr lang="es-ES" smtClean="0"/>
              <a:t>17/05/2025</a:t>
            </a:fld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>
          <a:xfrm>
            <a:off x="4166144" y="6356352"/>
            <a:ext cx="3861303" cy="365124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>
          <a:xfrm>
            <a:off x="873873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09E8914F-B8EF-0744-802A-5B8F87E583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472409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81" y="274638"/>
            <a:ext cx="10974230" cy="1143000"/>
          </a:xfrm>
          <a:prstGeom prst="rect">
            <a:avLst/>
          </a:prstGeom>
        </p:spPr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>
          <a:xfrm>
            <a:off x="60967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92E13E6D-85F5-0941-AD3B-DE6BB31EB06E}" type="datetimeFigureOut">
              <a:rPr lang="es-ES" smtClean="0"/>
              <a:t>17/05/2025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4166144" y="6356352"/>
            <a:ext cx="3861303" cy="365124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873873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09E8914F-B8EF-0744-802A-5B8F87E583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040050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>
          <a:xfrm>
            <a:off x="60967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92E13E6D-85F5-0941-AD3B-DE6BB31EB06E}" type="datetimeFigureOut">
              <a:rPr lang="es-ES" smtClean="0"/>
              <a:t>17/05/2025</a:t>
            </a:fld>
            <a:endParaRPr lang="es-E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>
          <a:xfrm>
            <a:off x="4166144" y="6356352"/>
            <a:ext cx="3861303" cy="365124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>
          <a:xfrm>
            <a:off x="873873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09E8914F-B8EF-0744-802A-5B8F87E583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923661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82" y="273051"/>
            <a:ext cx="4011605" cy="1162049"/>
          </a:xfrm>
          <a:prstGeom prst="rect">
            <a:avLst/>
          </a:prstGeom>
        </p:spPr>
        <p:txBody>
          <a:bodyPr anchor="b"/>
          <a:lstStyle>
            <a:lvl1pPr algn="l">
              <a:defRPr sz="2344" b="1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767355" y="273051"/>
            <a:ext cx="6816554" cy="5853113"/>
          </a:xfrm>
          <a:prstGeom prst="rect">
            <a:avLst/>
          </a:prstGeom>
        </p:spPr>
        <p:txBody>
          <a:bodyPr/>
          <a:lstStyle>
            <a:lvl1pPr>
              <a:defRPr sz="3907"/>
            </a:lvl1pPr>
            <a:lvl2pPr>
              <a:defRPr sz="3387"/>
            </a:lvl2pPr>
            <a:lvl3pPr>
              <a:defRPr sz="2865"/>
            </a:lvl3pPr>
            <a:lvl4pPr>
              <a:defRPr sz="2344"/>
            </a:lvl4pPr>
            <a:lvl5pPr>
              <a:defRPr sz="2344"/>
            </a:lvl5pPr>
            <a:lvl6pPr>
              <a:defRPr sz="2344"/>
            </a:lvl6pPr>
            <a:lvl7pPr>
              <a:defRPr sz="2344"/>
            </a:lvl7pPr>
            <a:lvl8pPr>
              <a:defRPr sz="2344"/>
            </a:lvl8pPr>
            <a:lvl9pPr>
              <a:defRPr sz="2344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609682" y="1435102"/>
            <a:ext cx="4011605" cy="46910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93"/>
            </a:lvl1pPr>
            <a:lvl2pPr marL="549164" indent="0">
              <a:buNone/>
              <a:defRPr sz="1433"/>
            </a:lvl2pPr>
            <a:lvl3pPr marL="1098327" indent="0">
              <a:buNone/>
              <a:defRPr sz="1172"/>
            </a:lvl3pPr>
            <a:lvl4pPr marL="1647491" indent="0">
              <a:buNone/>
              <a:defRPr sz="1042"/>
            </a:lvl4pPr>
            <a:lvl5pPr marL="2196653" indent="0">
              <a:buNone/>
              <a:defRPr sz="1042"/>
            </a:lvl5pPr>
            <a:lvl6pPr marL="2745817" indent="0">
              <a:buNone/>
              <a:defRPr sz="1042"/>
            </a:lvl6pPr>
            <a:lvl7pPr marL="3294981" indent="0">
              <a:buNone/>
              <a:defRPr sz="1042"/>
            </a:lvl7pPr>
            <a:lvl8pPr marL="3844144" indent="0">
              <a:buNone/>
              <a:defRPr sz="1042"/>
            </a:lvl8pPr>
            <a:lvl9pPr marL="4393308" indent="0">
              <a:buNone/>
              <a:defRPr sz="1042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>
          <a:xfrm>
            <a:off x="60967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92E13E6D-85F5-0941-AD3B-DE6BB31EB06E}" type="datetimeFigureOut">
              <a:rPr lang="es-ES" smtClean="0"/>
              <a:t>17/05/2025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>
          <a:xfrm>
            <a:off x="4166144" y="6356352"/>
            <a:ext cx="3861303" cy="365124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873873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09E8914F-B8EF-0744-802A-5B8F87E583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37402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390029" y="4800599"/>
            <a:ext cx="7316153" cy="566739"/>
          </a:xfrm>
          <a:prstGeom prst="rect">
            <a:avLst/>
          </a:prstGeom>
        </p:spPr>
        <p:txBody>
          <a:bodyPr anchor="b"/>
          <a:lstStyle>
            <a:lvl1pPr algn="l">
              <a:defRPr sz="2344" b="1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2390029" y="612777"/>
            <a:ext cx="7316153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907"/>
            </a:lvl1pPr>
            <a:lvl2pPr marL="549164" indent="0">
              <a:buNone/>
              <a:defRPr sz="3387"/>
            </a:lvl2pPr>
            <a:lvl3pPr marL="1098327" indent="0">
              <a:buNone/>
              <a:defRPr sz="2865"/>
            </a:lvl3pPr>
            <a:lvl4pPr marL="1647491" indent="0">
              <a:buNone/>
              <a:defRPr sz="2344"/>
            </a:lvl4pPr>
            <a:lvl5pPr marL="2196653" indent="0">
              <a:buNone/>
              <a:defRPr sz="2344"/>
            </a:lvl5pPr>
            <a:lvl6pPr marL="2745817" indent="0">
              <a:buNone/>
              <a:defRPr sz="2344"/>
            </a:lvl6pPr>
            <a:lvl7pPr marL="3294981" indent="0">
              <a:buNone/>
              <a:defRPr sz="2344"/>
            </a:lvl7pPr>
            <a:lvl8pPr marL="3844144" indent="0">
              <a:buNone/>
              <a:defRPr sz="2344"/>
            </a:lvl8pPr>
            <a:lvl9pPr marL="4393308" indent="0">
              <a:buNone/>
              <a:defRPr sz="2344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2390029" y="5367339"/>
            <a:ext cx="7316153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93"/>
            </a:lvl1pPr>
            <a:lvl2pPr marL="549164" indent="0">
              <a:buNone/>
              <a:defRPr sz="1433"/>
            </a:lvl2pPr>
            <a:lvl3pPr marL="1098327" indent="0">
              <a:buNone/>
              <a:defRPr sz="1172"/>
            </a:lvl3pPr>
            <a:lvl4pPr marL="1647491" indent="0">
              <a:buNone/>
              <a:defRPr sz="1042"/>
            </a:lvl4pPr>
            <a:lvl5pPr marL="2196653" indent="0">
              <a:buNone/>
              <a:defRPr sz="1042"/>
            </a:lvl5pPr>
            <a:lvl6pPr marL="2745817" indent="0">
              <a:buNone/>
              <a:defRPr sz="1042"/>
            </a:lvl6pPr>
            <a:lvl7pPr marL="3294981" indent="0">
              <a:buNone/>
              <a:defRPr sz="1042"/>
            </a:lvl7pPr>
            <a:lvl8pPr marL="3844144" indent="0">
              <a:buNone/>
              <a:defRPr sz="1042"/>
            </a:lvl8pPr>
            <a:lvl9pPr marL="4393308" indent="0">
              <a:buNone/>
              <a:defRPr sz="1042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>
          <a:xfrm>
            <a:off x="60967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92E13E6D-85F5-0941-AD3B-DE6BB31EB06E}" type="datetimeFigureOut">
              <a:rPr lang="es-ES" smtClean="0"/>
              <a:t>17/05/2025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>
          <a:xfrm>
            <a:off x="4166144" y="6356352"/>
            <a:ext cx="3861303" cy="365124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873873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09E8914F-B8EF-0744-802A-5B8F87E583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39691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FE719049-0792-3C47-8B7F-6A2B8796E369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3261" y="0"/>
            <a:ext cx="12187066" cy="685800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183BDCB3-BDA9-9F48-A911-03AD84A91034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rcRect/>
          <a:stretch/>
        </p:blipFill>
        <p:spPr>
          <a:xfrm>
            <a:off x="6433" y="3172"/>
            <a:ext cx="12180722" cy="6851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7649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549164" rtl="0" eaLnBrk="1" latinLnBrk="0" hangingPunct="1">
        <a:spcBef>
          <a:spcPct val="0"/>
        </a:spcBef>
        <a:buNone/>
        <a:defRPr sz="53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11872" indent="-411872" algn="l" defTabSz="549164" rtl="0" eaLnBrk="1" latinLnBrk="0" hangingPunct="1">
        <a:spcBef>
          <a:spcPct val="20000"/>
        </a:spcBef>
        <a:buFont typeface="Arial"/>
        <a:buChar char="•"/>
        <a:defRPr sz="3907" kern="1200">
          <a:solidFill>
            <a:schemeClr val="tx1"/>
          </a:solidFill>
          <a:latin typeface="+mn-lt"/>
          <a:ea typeface="+mn-ea"/>
          <a:cs typeface="+mn-cs"/>
        </a:defRPr>
      </a:lvl1pPr>
      <a:lvl2pPr marL="892390" indent="-343228" algn="l" defTabSz="549164" rtl="0" eaLnBrk="1" latinLnBrk="0" hangingPunct="1">
        <a:spcBef>
          <a:spcPct val="20000"/>
        </a:spcBef>
        <a:buFont typeface="Arial"/>
        <a:buChar char="–"/>
        <a:defRPr sz="3387" kern="1200">
          <a:solidFill>
            <a:schemeClr val="tx1"/>
          </a:solidFill>
          <a:latin typeface="+mn-lt"/>
          <a:ea typeface="+mn-ea"/>
          <a:cs typeface="+mn-cs"/>
        </a:defRPr>
      </a:lvl2pPr>
      <a:lvl3pPr marL="1372909" indent="-274582" algn="l" defTabSz="549164" rtl="0" eaLnBrk="1" latinLnBrk="0" hangingPunct="1">
        <a:spcBef>
          <a:spcPct val="20000"/>
        </a:spcBef>
        <a:buFont typeface="Arial"/>
        <a:buChar char="•"/>
        <a:defRPr sz="2865" kern="1200">
          <a:solidFill>
            <a:schemeClr val="tx1"/>
          </a:solidFill>
          <a:latin typeface="+mn-lt"/>
          <a:ea typeface="+mn-ea"/>
          <a:cs typeface="+mn-cs"/>
        </a:defRPr>
      </a:lvl3pPr>
      <a:lvl4pPr marL="1922071" indent="-274582" algn="l" defTabSz="549164" rtl="0" eaLnBrk="1" latinLnBrk="0" hangingPunct="1">
        <a:spcBef>
          <a:spcPct val="20000"/>
        </a:spcBef>
        <a:buFont typeface="Arial"/>
        <a:buChar char="–"/>
        <a:defRPr sz="2344" kern="1200">
          <a:solidFill>
            <a:schemeClr val="tx1"/>
          </a:solidFill>
          <a:latin typeface="+mn-lt"/>
          <a:ea typeface="+mn-ea"/>
          <a:cs typeface="+mn-cs"/>
        </a:defRPr>
      </a:lvl4pPr>
      <a:lvl5pPr marL="2471236" indent="-274582" algn="l" defTabSz="549164" rtl="0" eaLnBrk="1" latinLnBrk="0" hangingPunct="1">
        <a:spcBef>
          <a:spcPct val="20000"/>
        </a:spcBef>
        <a:buFont typeface="Arial"/>
        <a:buChar char="»"/>
        <a:defRPr sz="2344" kern="1200">
          <a:solidFill>
            <a:schemeClr val="tx1"/>
          </a:solidFill>
          <a:latin typeface="+mn-lt"/>
          <a:ea typeface="+mn-ea"/>
          <a:cs typeface="+mn-cs"/>
        </a:defRPr>
      </a:lvl5pPr>
      <a:lvl6pPr marL="3020399" indent="-274582" algn="l" defTabSz="549164" rtl="0" eaLnBrk="1" latinLnBrk="0" hangingPunct="1">
        <a:spcBef>
          <a:spcPct val="20000"/>
        </a:spcBef>
        <a:buFont typeface="Arial"/>
        <a:buChar char="•"/>
        <a:defRPr sz="2344" kern="1200">
          <a:solidFill>
            <a:schemeClr val="tx1"/>
          </a:solidFill>
          <a:latin typeface="+mn-lt"/>
          <a:ea typeface="+mn-ea"/>
          <a:cs typeface="+mn-cs"/>
        </a:defRPr>
      </a:lvl6pPr>
      <a:lvl7pPr marL="3569563" indent="-274582" algn="l" defTabSz="549164" rtl="0" eaLnBrk="1" latinLnBrk="0" hangingPunct="1">
        <a:spcBef>
          <a:spcPct val="20000"/>
        </a:spcBef>
        <a:buFont typeface="Arial"/>
        <a:buChar char="•"/>
        <a:defRPr sz="2344" kern="1200">
          <a:solidFill>
            <a:schemeClr val="tx1"/>
          </a:solidFill>
          <a:latin typeface="+mn-lt"/>
          <a:ea typeface="+mn-ea"/>
          <a:cs typeface="+mn-cs"/>
        </a:defRPr>
      </a:lvl7pPr>
      <a:lvl8pPr marL="4118726" indent="-274582" algn="l" defTabSz="549164" rtl="0" eaLnBrk="1" latinLnBrk="0" hangingPunct="1">
        <a:spcBef>
          <a:spcPct val="20000"/>
        </a:spcBef>
        <a:buFont typeface="Arial"/>
        <a:buChar char="•"/>
        <a:defRPr sz="2344" kern="1200">
          <a:solidFill>
            <a:schemeClr val="tx1"/>
          </a:solidFill>
          <a:latin typeface="+mn-lt"/>
          <a:ea typeface="+mn-ea"/>
          <a:cs typeface="+mn-cs"/>
        </a:defRPr>
      </a:lvl8pPr>
      <a:lvl9pPr marL="4667890" indent="-274582" algn="l" defTabSz="549164" rtl="0" eaLnBrk="1" latinLnBrk="0" hangingPunct="1">
        <a:spcBef>
          <a:spcPct val="20000"/>
        </a:spcBef>
        <a:buFont typeface="Arial"/>
        <a:buChar char="•"/>
        <a:defRPr sz="234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549164" rtl="0" eaLnBrk="1" latinLnBrk="0" hangingPunct="1">
        <a:defRPr sz="2214" kern="1200">
          <a:solidFill>
            <a:schemeClr val="tx1"/>
          </a:solidFill>
          <a:latin typeface="+mn-lt"/>
          <a:ea typeface="+mn-ea"/>
          <a:cs typeface="+mn-cs"/>
        </a:defRPr>
      </a:lvl1pPr>
      <a:lvl2pPr marL="549164" algn="l" defTabSz="549164" rtl="0" eaLnBrk="1" latinLnBrk="0" hangingPunct="1">
        <a:defRPr sz="2214" kern="1200">
          <a:solidFill>
            <a:schemeClr val="tx1"/>
          </a:solidFill>
          <a:latin typeface="+mn-lt"/>
          <a:ea typeface="+mn-ea"/>
          <a:cs typeface="+mn-cs"/>
        </a:defRPr>
      </a:lvl2pPr>
      <a:lvl3pPr marL="1098327" algn="l" defTabSz="549164" rtl="0" eaLnBrk="1" latinLnBrk="0" hangingPunct="1">
        <a:defRPr sz="2214" kern="1200">
          <a:solidFill>
            <a:schemeClr val="tx1"/>
          </a:solidFill>
          <a:latin typeface="+mn-lt"/>
          <a:ea typeface="+mn-ea"/>
          <a:cs typeface="+mn-cs"/>
        </a:defRPr>
      </a:lvl3pPr>
      <a:lvl4pPr marL="1647491" algn="l" defTabSz="549164" rtl="0" eaLnBrk="1" latinLnBrk="0" hangingPunct="1">
        <a:defRPr sz="2214" kern="1200">
          <a:solidFill>
            <a:schemeClr val="tx1"/>
          </a:solidFill>
          <a:latin typeface="+mn-lt"/>
          <a:ea typeface="+mn-ea"/>
          <a:cs typeface="+mn-cs"/>
        </a:defRPr>
      </a:lvl4pPr>
      <a:lvl5pPr marL="2196653" algn="l" defTabSz="549164" rtl="0" eaLnBrk="1" latinLnBrk="0" hangingPunct="1">
        <a:defRPr sz="2214" kern="1200">
          <a:solidFill>
            <a:schemeClr val="tx1"/>
          </a:solidFill>
          <a:latin typeface="+mn-lt"/>
          <a:ea typeface="+mn-ea"/>
          <a:cs typeface="+mn-cs"/>
        </a:defRPr>
      </a:lvl5pPr>
      <a:lvl6pPr marL="2745817" algn="l" defTabSz="549164" rtl="0" eaLnBrk="1" latinLnBrk="0" hangingPunct="1">
        <a:defRPr sz="2214" kern="1200">
          <a:solidFill>
            <a:schemeClr val="tx1"/>
          </a:solidFill>
          <a:latin typeface="+mn-lt"/>
          <a:ea typeface="+mn-ea"/>
          <a:cs typeface="+mn-cs"/>
        </a:defRPr>
      </a:lvl6pPr>
      <a:lvl7pPr marL="3294981" algn="l" defTabSz="549164" rtl="0" eaLnBrk="1" latinLnBrk="0" hangingPunct="1">
        <a:defRPr sz="2214" kern="1200">
          <a:solidFill>
            <a:schemeClr val="tx1"/>
          </a:solidFill>
          <a:latin typeface="+mn-lt"/>
          <a:ea typeface="+mn-ea"/>
          <a:cs typeface="+mn-cs"/>
        </a:defRPr>
      </a:lvl7pPr>
      <a:lvl8pPr marL="3844144" algn="l" defTabSz="549164" rtl="0" eaLnBrk="1" latinLnBrk="0" hangingPunct="1">
        <a:defRPr sz="2214" kern="1200">
          <a:solidFill>
            <a:schemeClr val="tx1"/>
          </a:solidFill>
          <a:latin typeface="+mn-lt"/>
          <a:ea typeface="+mn-ea"/>
          <a:cs typeface="+mn-cs"/>
        </a:defRPr>
      </a:lvl8pPr>
      <a:lvl9pPr marL="4393308" algn="l" defTabSz="549164" rtl="0" eaLnBrk="1" latinLnBrk="0" hangingPunct="1">
        <a:defRPr sz="221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docker.com/" TargetMode="External"/><Relationship Id="rId2" Type="http://schemas.openxmlformats.org/officeDocument/2006/relationships/hyperlink" Target="https://www.postgresql.org/docs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CC70BB14-00DE-3DE2-019B-6CF4129D5B0C}"/>
              </a:ext>
            </a:extLst>
          </p:cNvPr>
          <p:cNvSpPr txBox="1"/>
          <p:nvPr/>
        </p:nvSpPr>
        <p:spPr>
          <a:xfrm>
            <a:off x="365055" y="2051847"/>
            <a:ext cx="46661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600" b="1" dirty="0">
                <a:solidFill>
                  <a:schemeClr val="bg1"/>
                </a:solidFill>
              </a:rPr>
              <a:t>Plataforma de Streaming de Música</a:t>
            </a:r>
            <a:endParaRPr lang="es-CO" sz="4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Triggers - Estrategias para inspirarse">
            <a:extLst>
              <a:ext uri="{FF2B5EF4-FFF2-40B4-BE49-F238E27FC236}">
                <a16:creationId xmlns:a16="http://schemas.microsoft.com/office/drawing/2014/main" id="{E95D938F-3E22-38EB-799C-9F08220587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3670" y="0"/>
            <a:ext cx="7029917" cy="4019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0C63BF3B-85D5-AF98-5912-25A78AE5DB25}"/>
              </a:ext>
            </a:extLst>
          </p:cNvPr>
          <p:cNvSpPr txBox="1"/>
          <p:nvPr/>
        </p:nvSpPr>
        <p:spPr>
          <a:xfrm>
            <a:off x="6029559" y="4558553"/>
            <a:ext cx="5386994" cy="1856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b="1" dirty="0">
                <a:latin typeface="Arial" panose="020B0604020202020204" pitchFamily="34" charset="0"/>
                <a:cs typeface="Arial" panose="020B0604020202020204" pitchFamily="34" charset="0"/>
              </a:rPr>
              <a:t>Base de Datos II</a:t>
            </a:r>
          </a:p>
          <a:p>
            <a:endParaRPr lang="es-CO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s-CO" sz="2000" dirty="0">
                <a:latin typeface="Arial" panose="020B0604020202020204" pitchFamily="34" charset="0"/>
                <a:cs typeface="Arial" panose="020B0604020202020204" pitchFamily="34" charset="0"/>
              </a:rPr>
              <a:t>Miguel Angel Rivera Lozano</a:t>
            </a:r>
          </a:p>
          <a:p>
            <a:pPr algn="ctr"/>
            <a:r>
              <a:rPr lang="es-CO" sz="2000" dirty="0">
                <a:latin typeface="Arial" panose="020B0604020202020204" pitchFamily="34" charset="0"/>
                <a:cs typeface="Arial" panose="020B0604020202020204" pitchFamily="34" charset="0"/>
              </a:rPr>
              <a:t>David Felipe Perdomo Castillo </a:t>
            </a:r>
          </a:p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7993484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F46D0D73-4074-A7D5-AC6D-64AECFB03DFA}"/>
              </a:ext>
            </a:extLst>
          </p:cNvPr>
          <p:cNvSpPr txBox="1"/>
          <p:nvPr/>
        </p:nvSpPr>
        <p:spPr>
          <a:xfrm>
            <a:off x="3541426" y="0"/>
            <a:ext cx="6093500" cy="7897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b="1" dirty="0"/>
              <a:t>Caso de Estudio Recomendaciones basadas en historial y favoritos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B65A0578-87CD-651D-3CF7-7592062D88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-9790" y="641282"/>
            <a:ext cx="6571030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O" altLang="es-CO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es-CO" altLang="es-CO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Identificar los géneros más reproducidos por el usuario:</a:t>
            </a:r>
            <a:endParaRPr kumimoji="0" lang="es-CO" altLang="es-CO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O" altLang="es-CO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O" altLang="es-CO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74D20130-AABB-B7E5-0F5A-179F9C24CC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33" y="1430985"/>
            <a:ext cx="5361681" cy="1873642"/>
          </a:xfrm>
          <a:prstGeom prst="rect">
            <a:avLst/>
          </a:prstGeom>
        </p:spPr>
      </p:pic>
      <p:sp>
        <p:nvSpPr>
          <p:cNvPr id="9" name="Rectangle 2">
            <a:extLst>
              <a:ext uri="{FF2B5EF4-FFF2-40B4-BE49-F238E27FC236}">
                <a16:creationId xmlns:a16="http://schemas.microsoft.com/office/drawing/2014/main" id="{0209158E-8EA1-2D62-C823-C8FF5CC65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794" y="1866921"/>
            <a:ext cx="5935856" cy="13542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O" altLang="es-CO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  <a:tabLst/>
            </a:pPr>
            <a:r>
              <a:rPr kumimoji="0" lang="es-CO" altLang="es-CO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Sugerir canciones del género favorito que aún no ha reproducido:</a:t>
            </a:r>
            <a:endParaRPr kumimoji="0" lang="es-CO" altLang="es-CO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O" altLang="es-CO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O" altLang="es-CO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BE4353C1-01BC-8F5A-0F6F-AA9D26CDD8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1240" y="2944139"/>
            <a:ext cx="5006964" cy="1873642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CDB461DD-A5DA-C77D-7C6B-2B83DC8D08B9}"/>
              </a:ext>
            </a:extLst>
          </p:cNvPr>
          <p:cNvSpPr txBox="1"/>
          <p:nvPr/>
        </p:nvSpPr>
        <p:spPr>
          <a:xfrm>
            <a:off x="175234" y="3724515"/>
            <a:ext cx="5935855" cy="25331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buNone/>
            </a:pPr>
            <a:r>
              <a:rPr lang="es-MX" b="1" dirty="0"/>
              <a:t>Objetivo del Caso:</a:t>
            </a:r>
          </a:p>
          <a:p>
            <a:pPr>
              <a:buNone/>
            </a:pPr>
            <a:r>
              <a:rPr lang="es-MX" dirty="0"/>
              <a:t>Mostrar cómo la plataforma puede recomendar canciones a los usuarios según su comportamiento: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s-MX" dirty="0"/>
              <a:t>Canciones que ha reproducido.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s-MX" dirty="0"/>
              <a:t>Canciones marcadas como favoritas.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s-MX" dirty="0"/>
              <a:t>Géneros/artistas más escuchados.</a:t>
            </a:r>
          </a:p>
        </p:txBody>
      </p:sp>
    </p:spTree>
    <p:extLst>
      <p:ext uri="{BB962C8B-B14F-4D97-AF65-F5344CB8AC3E}">
        <p14:creationId xmlns:p14="http://schemas.microsoft.com/office/powerpoint/2010/main" val="39029399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2E579527-D2FA-0B68-362E-72EF4D7E1FE7}"/>
              </a:ext>
            </a:extLst>
          </p:cNvPr>
          <p:cNvSpPr txBox="1"/>
          <p:nvPr/>
        </p:nvSpPr>
        <p:spPr>
          <a:xfrm>
            <a:off x="609681" y="274638"/>
            <a:ext cx="10974230" cy="891380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 defTabSz="549164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100" b="1" dirty="0">
                <a:latin typeface="+mj-lt"/>
                <a:ea typeface="+mj-ea"/>
                <a:cs typeface="+mj-cs"/>
              </a:rPr>
              <a:t>Seguridad y Control de Acceso: Roles y Permisos</a:t>
            </a:r>
            <a:endParaRPr lang="en-US" sz="4100" dirty="0">
              <a:latin typeface="+mj-lt"/>
              <a:ea typeface="+mj-ea"/>
              <a:cs typeface="+mj-cs"/>
            </a:endParaRP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CEC7495D-DE84-8F24-5417-B28827B7BF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75370"/>
            <a:ext cx="11797259" cy="452596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pPr marL="411872" marR="0" lvl="0" indent="-411872" defTabSz="549164" fontAlgn="base">
              <a:spcBef>
                <a:spcPct val="20000"/>
              </a:spcBef>
              <a:spcAft>
                <a:spcPct val="0"/>
              </a:spcAft>
              <a:buClrTx/>
              <a:buSzTx/>
              <a:buFont typeface="Arial"/>
              <a:buChar char="•"/>
              <a:tabLst/>
            </a:pPr>
            <a:r>
              <a:rPr kumimoji="0" lang="en-US" altLang="es-CO" sz="2800" b="1" i="0" u="none" strike="noStrike" cap="none" normalizeH="0" baseline="0" dirty="0">
                <a:ln>
                  <a:noFill/>
                </a:ln>
                <a:effectLst/>
              </a:rPr>
              <a:t> Roles definidos:</a:t>
            </a:r>
          </a:p>
          <a:p>
            <a:pPr marL="411872" marR="0" lvl="0" indent="-411872" defTabSz="549164" fontAlgn="base">
              <a:spcBef>
                <a:spcPct val="20000"/>
              </a:spcBef>
              <a:spcAft>
                <a:spcPct val="0"/>
              </a:spcAft>
              <a:buClrTx/>
              <a:buSzTx/>
              <a:buFont typeface="Arial"/>
              <a:buChar char="•"/>
              <a:tabLst/>
            </a:pPr>
            <a:endParaRPr kumimoji="0" lang="en-US" altLang="es-CO" sz="3387" b="0" i="0" u="none" strike="noStrike" cap="none" normalizeH="0" baseline="0" dirty="0">
              <a:ln>
                <a:noFill/>
              </a:ln>
              <a:effectLst/>
            </a:endParaRPr>
          </a:p>
        </p:txBody>
      </p:sp>
      <p:graphicFrame>
        <p:nvGraphicFramePr>
          <p:cNvPr id="6" name="Tabla 5">
            <a:extLst>
              <a:ext uri="{FF2B5EF4-FFF2-40B4-BE49-F238E27FC236}">
                <a16:creationId xmlns:a16="http://schemas.microsoft.com/office/drawing/2014/main" id="{B944C861-9D29-F88E-B09D-331222421A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8264137"/>
              </p:ext>
            </p:extLst>
          </p:nvPr>
        </p:nvGraphicFramePr>
        <p:xfrm>
          <a:off x="0" y="1420417"/>
          <a:ext cx="5385502" cy="3127068"/>
        </p:xfrm>
        <a:graphic>
          <a:graphicData uri="http://schemas.openxmlformats.org/drawingml/2006/table">
            <a:tbl>
              <a:tblPr/>
              <a:tblGrid>
                <a:gridCol w="1990183">
                  <a:extLst>
                    <a:ext uri="{9D8B030D-6E8A-4147-A177-3AD203B41FA5}">
                      <a16:colId xmlns:a16="http://schemas.microsoft.com/office/drawing/2014/main" val="3007110179"/>
                    </a:ext>
                  </a:extLst>
                </a:gridCol>
                <a:gridCol w="3395319">
                  <a:extLst>
                    <a:ext uri="{9D8B030D-6E8A-4147-A177-3AD203B41FA5}">
                      <a16:colId xmlns:a16="http://schemas.microsoft.com/office/drawing/2014/main" val="46499898"/>
                    </a:ext>
                  </a:extLst>
                </a:gridCol>
              </a:tblGrid>
              <a:tr h="404680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s-CO" sz="1800" b="1" i="0" u="none" strike="noStrike" dirty="0">
                          <a:effectLst/>
                          <a:latin typeface="Arial" panose="020B0604020202020204" pitchFamily="34" charset="0"/>
                        </a:rPr>
                        <a:t>Rol</a:t>
                      </a:r>
                    </a:p>
                  </a:txBody>
                  <a:tcPr marL="91973" marR="91973" marT="45986" marB="4598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s-CO" sz="1800" b="1" i="0" u="none" strike="noStrike" dirty="0">
                          <a:effectLst/>
                          <a:latin typeface="Arial" panose="020B0604020202020204" pitchFamily="34" charset="0"/>
                        </a:rPr>
                        <a:t>Descripción</a:t>
                      </a:r>
                    </a:p>
                  </a:txBody>
                  <a:tcPr marL="91973" marR="91973" marT="45986" marB="4598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2103995"/>
                  </a:ext>
                </a:extLst>
              </a:tr>
              <a:tr h="680597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s-CO" sz="1800" b="0" i="0" u="none" strike="noStrike">
                          <a:effectLst/>
                          <a:latin typeface="Arial" panose="020B0604020202020204" pitchFamily="34" charset="0"/>
                        </a:rPr>
                        <a:t>Usuario Gratuito</a:t>
                      </a:r>
                    </a:p>
                  </a:txBody>
                  <a:tcPr marL="91973" marR="91973" marT="45986" marB="4598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s-MX" sz="1800" b="0" i="0" u="none" strike="noStrike" dirty="0">
                          <a:effectLst/>
                          <a:latin typeface="Arial" panose="020B0604020202020204" pitchFamily="34" charset="0"/>
                        </a:rPr>
                        <a:t>Acceso limitado (reproducción básica, anuncios)</a:t>
                      </a:r>
                    </a:p>
                  </a:txBody>
                  <a:tcPr marL="91973" marR="91973" marT="45986" marB="4598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7201919"/>
                  </a:ext>
                </a:extLst>
              </a:tr>
              <a:tr h="680597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s-CO" sz="1800" b="0" i="0" u="none" strike="noStrike">
                          <a:effectLst/>
                          <a:latin typeface="Arial" panose="020B0604020202020204" pitchFamily="34" charset="0"/>
                        </a:rPr>
                        <a:t>Usuario Premium</a:t>
                      </a:r>
                    </a:p>
                  </a:txBody>
                  <a:tcPr marL="91973" marR="91973" marT="45986" marB="4598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s-MX" sz="1800" b="0" i="0" u="none" strike="noStrike">
                          <a:effectLst/>
                          <a:latin typeface="Arial" panose="020B0604020202020204" pitchFamily="34" charset="0"/>
                        </a:rPr>
                        <a:t>Acceso completo (sin anuncios, todo habilitado)</a:t>
                      </a:r>
                    </a:p>
                  </a:txBody>
                  <a:tcPr marL="91973" marR="91973" marT="45986" marB="4598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0974189"/>
                  </a:ext>
                </a:extLst>
              </a:tr>
              <a:tr h="680597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s-CO" sz="1800" b="0" i="0" u="none" strike="noStrike" dirty="0">
                          <a:effectLst/>
                          <a:latin typeface="Arial" panose="020B0604020202020204" pitchFamily="34" charset="0"/>
                        </a:rPr>
                        <a:t>Admin Contenido</a:t>
                      </a:r>
                    </a:p>
                  </a:txBody>
                  <a:tcPr marL="91973" marR="91973" marT="45986" marB="4598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s-MX" sz="1800" b="0" i="0" u="none" strike="noStrike" dirty="0">
                          <a:effectLst/>
                          <a:latin typeface="Arial" panose="020B0604020202020204" pitchFamily="34" charset="0"/>
                        </a:rPr>
                        <a:t>Gestión de artistas, álbumes, canciones</a:t>
                      </a:r>
                    </a:p>
                  </a:txBody>
                  <a:tcPr marL="91973" marR="91973" marT="45986" marB="4598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8534596"/>
                  </a:ext>
                </a:extLst>
              </a:tr>
              <a:tr h="680597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s-CO" sz="1800" b="0" i="0" u="none" strike="noStrike" dirty="0">
                          <a:effectLst/>
                          <a:latin typeface="Arial" panose="020B0604020202020204" pitchFamily="34" charset="0"/>
                        </a:rPr>
                        <a:t>Admin Sistema</a:t>
                      </a:r>
                    </a:p>
                  </a:txBody>
                  <a:tcPr marL="91973" marR="91973" marT="45986" marB="4598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s-MX" sz="1800" b="0" i="0" u="none" strike="noStrike" dirty="0">
                          <a:effectLst/>
                          <a:latin typeface="Arial" panose="020B0604020202020204" pitchFamily="34" charset="0"/>
                        </a:rPr>
                        <a:t>Control total (usuarios, roles, auditoría)</a:t>
                      </a:r>
                    </a:p>
                  </a:txBody>
                  <a:tcPr marL="91973" marR="91973" marT="45986" marB="4598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665227"/>
                  </a:ext>
                </a:extLst>
              </a:tr>
            </a:tbl>
          </a:graphicData>
        </a:graphic>
      </p:graphicFrame>
      <p:pic>
        <p:nvPicPr>
          <p:cNvPr id="9" name="Imagen 8">
            <a:extLst>
              <a:ext uri="{FF2B5EF4-FFF2-40B4-BE49-F238E27FC236}">
                <a16:creationId xmlns:a16="http://schemas.microsoft.com/office/drawing/2014/main" id="{08F5625E-C0E9-2C88-EEA8-AA775F2C35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4029" y="1656078"/>
            <a:ext cx="5385502" cy="2492867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703DD305-4C89-1ADC-1617-996C0C364170}"/>
              </a:ext>
            </a:extLst>
          </p:cNvPr>
          <p:cNvSpPr txBox="1"/>
          <p:nvPr/>
        </p:nvSpPr>
        <p:spPr>
          <a:xfrm>
            <a:off x="134911" y="4997565"/>
            <a:ext cx="9263921" cy="18357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dirty="0"/>
              <a:t>La plataforma define 4 roles clave para asegurar el control de acceso. Cada uno tiene permisos específicos según sus necesidades: desde usuarios gratuitos con acceso limitado hasta administradores del sistema. Estos roles están almacenados en la base de datos y asociados a los usuarios mediante una tabla intermedia.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0746960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adroTexto 7">
            <a:extLst>
              <a:ext uri="{FF2B5EF4-FFF2-40B4-BE49-F238E27FC236}">
                <a16:creationId xmlns:a16="http://schemas.microsoft.com/office/drawing/2014/main" id="{C205F5A5-7212-D893-9FBE-69B5291FBDDF}"/>
              </a:ext>
            </a:extLst>
          </p:cNvPr>
          <p:cNvSpPr txBox="1"/>
          <p:nvPr/>
        </p:nvSpPr>
        <p:spPr>
          <a:xfrm>
            <a:off x="543394" y="130449"/>
            <a:ext cx="8915400" cy="36625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s-MX" sz="2000" b="1" dirty="0"/>
              <a:t>Conclusiones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s-MX" sz="2000" dirty="0"/>
              <a:t>Se diseñó e implementó una base de datos relacional robusta para una plataforma de streaming de música usando PostgreSQL sobre Docker.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s-MX" sz="2000" dirty="0"/>
              <a:t>Se integraron funcionalidades clave: playlists, historial de reproducción, favoritos, suscripciones, seguridad y auditoría.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s-MX" sz="2000" dirty="0"/>
              <a:t>Se implementaron consultas optimizadas (</a:t>
            </a:r>
            <a:r>
              <a:rPr lang="es-MX" sz="2000" dirty="0" err="1"/>
              <a:t>CTEs</a:t>
            </a:r>
            <a:r>
              <a:rPr lang="es-MX" sz="2000" dirty="0"/>
              <a:t>, </a:t>
            </a:r>
            <a:r>
              <a:rPr lang="es-MX" sz="2000" dirty="0" err="1"/>
              <a:t>joins</a:t>
            </a:r>
            <a:r>
              <a:rPr lang="es-MX" sz="2000" dirty="0"/>
              <a:t>), vistas, procedimientos almacenados, funciones y </a:t>
            </a:r>
            <a:r>
              <a:rPr lang="es-MX" sz="2000" dirty="0" err="1"/>
              <a:t>triggers</a:t>
            </a:r>
            <a:r>
              <a:rPr lang="es-MX" sz="2000" dirty="0"/>
              <a:t> de auditoría.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s-MX" sz="2000" dirty="0"/>
              <a:t>La seguridad fue gestionada mediante roles y permisos específicos, asegurando un control de acceso eficaz.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s-MX" sz="2000" dirty="0"/>
              <a:t>El sistema permite escalar </a:t>
            </a:r>
            <a:r>
              <a:rPr lang="es-MX" sz="2400" dirty="0"/>
              <a:t>fácilmente</a:t>
            </a:r>
            <a:r>
              <a:rPr lang="es-MX" sz="2000" dirty="0"/>
              <a:t> nuevas funcionalidades como recomendaciones personalizadas y estadísticas.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F98366C2-883F-70A4-20B4-6C8F86E21FD3}"/>
              </a:ext>
            </a:extLst>
          </p:cNvPr>
          <p:cNvSpPr txBox="1"/>
          <p:nvPr/>
        </p:nvSpPr>
        <p:spPr>
          <a:xfrm>
            <a:off x="36071" y="3525249"/>
            <a:ext cx="9930045" cy="28818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s-MX" b="1" dirty="0"/>
              <a:t>Referencias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/>
              <a:t>PostgreSQL </a:t>
            </a:r>
            <a:r>
              <a:rPr lang="es-MX" dirty="0" err="1"/>
              <a:t>Official</a:t>
            </a:r>
            <a:r>
              <a:rPr lang="es-MX" dirty="0"/>
              <a:t> </a:t>
            </a:r>
            <a:r>
              <a:rPr lang="es-MX" dirty="0" err="1"/>
              <a:t>Documentation</a:t>
            </a:r>
            <a:r>
              <a:rPr lang="es-MX" dirty="0"/>
              <a:t>: </a:t>
            </a:r>
            <a:r>
              <a:rPr lang="es-MX" dirty="0">
                <a:hlinkClick r:id="rId2"/>
              </a:rPr>
              <a:t>https://www.postgresql.org/docs/</a:t>
            </a:r>
            <a:endParaRPr lang="es-MX" dirty="0"/>
          </a:p>
          <a:p>
            <a:pPr>
              <a:buFont typeface="Arial" panose="020B0604020202020204" pitchFamily="34" charset="0"/>
              <a:buChar char="•"/>
            </a:pPr>
            <a:r>
              <a:rPr lang="es-MX" dirty="0"/>
              <a:t>Docker </a:t>
            </a:r>
            <a:r>
              <a:rPr lang="es-MX" dirty="0" err="1"/>
              <a:t>Docs</a:t>
            </a:r>
            <a:r>
              <a:rPr lang="es-MX" dirty="0"/>
              <a:t>: </a:t>
            </a:r>
            <a:r>
              <a:rPr lang="es-MX" dirty="0">
                <a:hlinkClick r:id="rId3"/>
              </a:rPr>
              <a:t>https://docs.docker.com/</a:t>
            </a:r>
            <a:endParaRPr lang="es-MX" dirty="0"/>
          </a:p>
          <a:p>
            <a:endParaRPr lang="es-MX" dirty="0"/>
          </a:p>
          <a:p>
            <a:pPr>
              <a:buFont typeface="Arial" panose="020B0604020202020204" pitchFamily="34" charset="0"/>
              <a:buChar char="•"/>
            </a:pPr>
            <a:r>
              <a:rPr lang="es-MX" dirty="0" err="1"/>
              <a:t>Stack</a:t>
            </a:r>
            <a:r>
              <a:rPr lang="es-MX" dirty="0"/>
              <a:t> </a:t>
            </a:r>
            <a:r>
              <a:rPr lang="es-MX" dirty="0" err="1"/>
              <a:t>Overflow</a:t>
            </a:r>
            <a:r>
              <a:rPr lang="es-MX" dirty="0"/>
              <a:t> &amp; PostgreSQL </a:t>
            </a:r>
            <a:r>
              <a:rPr lang="es-MX" dirty="0" err="1"/>
              <a:t>Forums</a:t>
            </a:r>
            <a:r>
              <a:rPr lang="es-MX" dirty="0"/>
              <a:t> (para resolución de errores)</a:t>
            </a:r>
          </a:p>
          <a:p>
            <a:endParaRPr lang="es-MX" dirty="0"/>
          </a:p>
          <a:p>
            <a:pPr>
              <a:buFont typeface="Arial" panose="020B0604020202020204" pitchFamily="34" charset="0"/>
              <a:buChar char="•"/>
            </a:pPr>
            <a:r>
              <a:rPr lang="es-MX" dirty="0"/>
              <a:t>Documentación interna del proyecto: modelo relacional, script SQL, diccionario de datos.</a:t>
            </a:r>
          </a:p>
        </p:txBody>
      </p:sp>
    </p:spTree>
    <p:extLst>
      <p:ext uri="{BB962C8B-B14F-4D97-AF65-F5344CB8AC3E}">
        <p14:creationId xmlns:p14="http://schemas.microsoft.com/office/powerpoint/2010/main" val="23232497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6AF6C2CF-E70C-0148-34C0-9582A1122835}"/>
              </a:ext>
            </a:extLst>
          </p:cNvPr>
          <p:cNvSpPr txBox="1"/>
          <p:nvPr/>
        </p:nvSpPr>
        <p:spPr>
          <a:xfrm>
            <a:off x="302647" y="1462814"/>
            <a:ext cx="29455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4000" b="1" dirty="0">
                <a:latin typeface="Arial" panose="020B0604020202020204" pitchFamily="34" charset="0"/>
                <a:cs typeface="Arial" panose="020B0604020202020204" pitchFamily="34" charset="0"/>
              </a:rPr>
              <a:t>Contenido</a:t>
            </a:r>
          </a:p>
        </p:txBody>
      </p: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0DA50869-24A4-3CF2-6814-FD298AD3ECF9}"/>
              </a:ext>
            </a:extLst>
          </p:cNvPr>
          <p:cNvCxnSpPr>
            <a:cxnSpLocks/>
          </p:cNvCxnSpPr>
          <p:nvPr/>
        </p:nvCxnSpPr>
        <p:spPr>
          <a:xfrm>
            <a:off x="3564887" y="1098666"/>
            <a:ext cx="0" cy="407589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La urgencia de las plataformas de streaming ante la música generada por IA.">
            <a:extLst>
              <a:ext uri="{FF2B5EF4-FFF2-40B4-BE49-F238E27FC236}">
                <a16:creationId xmlns:a16="http://schemas.microsoft.com/office/drawing/2014/main" id="{08EDD573-11EC-7283-C9CF-9A85174D4F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366" y="2395778"/>
            <a:ext cx="3098117" cy="2066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3">
            <a:extLst>
              <a:ext uri="{FF2B5EF4-FFF2-40B4-BE49-F238E27FC236}">
                <a16:creationId xmlns:a16="http://schemas.microsoft.com/office/drawing/2014/main" id="{D96961E6-B2BD-55D4-0DC0-7D931AD713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25390" y="1197563"/>
            <a:ext cx="5992773" cy="50167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s-CO" altLang="es-CO" sz="20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Objetivo: </a:t>
            </a:r>
            <a:r>
              <a:rPr kumimoji="0" lang="es-CO" altLang="es-CO" sz="200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Diseñar e implementar una base de datos para una plataforma de streaming de música similar a Spotify.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s-CO" altLang="es-CO" sz="200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s-CO" altLang="es-CO" sz="20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Características: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s-CO" altLang="es-CO" sz="200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CO" altLang="es-CO" sz="200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Gestión de artistas, álbumes, canciones y géneros.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s-CO" altLang="es-CO" sz="200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CO" altLang="es-CO" sz="200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Manejo de usuarios y suscripciones (gratuita/premium).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s-CO" altLang="es-CO" sz="200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CO" altLang="es-CO" sz="200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Creación de playlists, favoritos e historial de reproducción.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s-CO" altLang="es-CO" sz="200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CO" altLang="es-CO" sz="200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Tecnología: PostgreSQL sobre Docker.</a:t>
            </a:r>
            <a:r>
              <a:rPr kumimoji="0" lang="es-CO" altLang="es-CO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604738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169BB753-1800-854E-B2E4-8B20FEEAC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9818" y="365919"/>
            <a:ext cx="10974230" cy="1143000"/>
          </a:xfrm>
        </p:spPr>
        <p:txBody>
          <a:bodyPr/>
          <a:lstStyle/>
          <a:p>
            <a:r>
              <a:rPr lang="en-US" sz="5400" b="1" dirty="0"/>
              <a:t>Estructura de la base de Datos</a:t>
            </a:r>
            <a:br>
              <a:rPr lang="en-US" sz="5400" b="1" dirty="0"/>
            </a:br>
            <a:endParaRPr lang="en-US" b="1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45399B1A-A35B-66FE-8336-A68EE7009AF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4025" r="15586" b="-2"/>
          <a:stretch>
            <a:fillRect/>
          </a:stretch>
        </p:blipFill>
        <p:spPr>
          <a:xfrm>
            <a:off x="254166" y="1417638"/>
            <a:ext cx="5944243" cy="5327936"/>
          </a:xfrm>
          <a:prstGeom prst="rect">
            <a:avLst/>
          </a:prstGeom>
          <a:noFill/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FDD0C18F-9441-65DA-A647-395178E5A3B7}"/>
              </a:ext>
            </a:extLst>
          </p:cNvPr>
          <p:cNvSpPr txBox="1"/>
          <p:nvPr/>
        </p:nvSpPr>
        <p:spPr>
          <a:xfrm>
            <a:off x="6370553" y="1417638"/>
            <a:ext cx="5385501" cy="4525963"/>
          </a:xfrm>
          <a:prstGeom prst="rect">
            <a:avLst/>
          </a:prstGeom>
        </p:spPr>
        <p:txBody>
          <a:bodyPr>
            <a:normAutofit/>
          </a:bodyPr>
          <a:lstStyle/>
          <a:p>
            <a:pPr defTabSz="549164">
              <a:lnSpc>
                <a:spcPct val="90000"/>
              </a:lnSpc>
              <a:spcBef>
                <a:spcPct val="20000"/>
              </a:spcBef>
            </a:pPr>
            <a:r>
              <a:rPr lang="en-US" sz="1800" dirty="0"/>
              <a:t>El diseño de la base de datos está compuesto por más de 15 tablas relacionadas, que permiten representar los principales elementos de una plataforma de streaming musical.</a:t>
            </a:r>
          </a:p>
          <a:p>
            <a:pPr defTabSz="549164">
              <a:lnSpc>
                <a:spcPct val="90000"/>
              </a:lnSpc>
              <a:spcBef>
                <a:spcPct val="20000"/>
              </a:spcBef>
            </a:pPr>
            <a:endParaRPr lang="en-US" sz="1800" dirty="0"/>
          </a:p>
          <a:p>
            <a:pPr defTabSz="549164">
              <a:lnSpc>
                <a:spcPct val="90000"/>
              </a:lnSpc>
              <a:spcBef>
                <a:spcPct val="20000"/>
              </a:spcBef>
            </a:pPr>
            <a:r>
              <a:rPr lang="en-US" sz="1800" dirty="0"/>
              <a:t>Se incluyen entidades como:</a:t>
            </a:r>
          </a:p>
          <a:p>
            <a:pPr marL="411872" indent="-411872" defTabSz="549164">
              <a:lnSpc>
                <a:spcPct val="90000"/>
              </a:lnSpc>
              <a:spcBef>
                <a:spcPct val="20000"/>
              </a:spcBef>
              <a:buFont typeface="Arial"/>
              <a:buChar char="•"/>
            </a:pPr>
            <a:endParaRPr lang="en-US" sz="1800" dirty="0"/>
          </a:p>
          <a:p>
            <a:pPr marL="411872" indent="-411872" defTabSz="549164">
              <a:lnSpc>
                <a:spcPct val="90000"/>
              </a:lnSpc>
              <a:spcBef>
                <a:spcPct val="20000"/>
              </a:spcBef>
              <a:buFont typeface="Arial"/>
              <a:buChar char="•"/>
            </a:pPr>
            <a:r>
              <a:rPr lang="en-US" sz="1800" dirty="0"/>
              <a:t>Usuarios, Artistas, Álbumes y Canciones</a:t>
            </a:r>
          </a:p>
          <a:p>
            <a:pPr marL="411872" indent="-411872" defTabSz="549164">
              <a:lnSpc>
                <a:spcPct val="90000"/>
              </a:lnSpc>
              <a:spcBef>
                <a:spcPct val="20000"/>
              </a:spcBef>
              <a:buFont typeface="Arial"/>
              <a:buChar char="•"/>
            </a:pPr>
            <a:endParaRPr lang="en-US" sz="1800" dirty="0"/>
          </a:p>
          <a:p>
            <a:pPr marL="411872" indent="-411872" defTabSz="549164">
              <a:lnSpc>
                <a:spcPct val="90000"/>
              </a:lnSpc>
              <a:spcBef>
                <a:spcPct val="20000"/>
              </a:spcBef>
              <a:buFont typeface="Arial"/>
              <a:buChar char="•"/>
            </a:pPr>
            <a:r>
              <a:rPr lang="en-US" sz="1800" dirty="0"/>
              <a:t>Playlists y su contenido</a:t>
            </a:r>
          </a:p>
          <a:p>
            <a:pPr marL="411872" indent="-411872" defTabSz="549164">
              <a:lnSpc>
                <a:spcPct val="90000"/>
              </a:lnSpc>
              <a:spcBef>
                <a:spcPct val="20000"/>
              </a:spcBef>
              <a:buFont typeface="Arial"/>
              <a:buChar char="•"/>
            </a:pPr>
            <a:endParaRPr lang="en-US" sz="1800" dirty="0"/>
          </a:p>
          <a:p>
            <a:pPr marL="411872" indent="-411872" defTabSz="549164">
              <a:lnSpc>
                <a:spcPct val="90000"/>
              </a:lnSpc>
              <a:spcBef>
                <a:spcPct val="20000"/>
              </a:spcBef>
              <a:buFont typeface="Arial"/>
              <a:buChar char="•"/>
            </a:pPr>
            <a:r>
              <a:rPr lang="en-US" sz="1800" dirty="0"/>
              <a:t>Historial de reproducción y favoritos</a:t>
            </a:r>
          </a:p>
          <a:p>
            <a:pPr marL="411872" indent="-411872" defTabSz="549164">
              <a:lnSpc>
                <a:spcPct val="90000"/>
              </a:lnSpc>
              <a:spcBef>
                <a:spcPct val="20000"/>
              </a:spcBef>
              <a:buFont typeface="Arial"/>
              <a:buChar char="•"/>
            </a:pPr>
            <a:endParaRPr lang="en-US" sz="1800" dirty="0"/>
          </a:p>
          <a:p>
            <a:pPr marL="411872" indent="-411872" defTabSz="549164">
              <a:lnSpc>
                <a:spcPct val="90000"/>
              </a:lnSpc>
              <a:spcBef>
                <a:spcPct val="20000"/>
              </a:spcBef>
              <a:buFont typeface="Arial"/>
              <a:buChar char="•"/>
            </a:pPr>
            <a:r>
              <a:rPr lang="en-US" sz="1800" dirty="0"/>
              <a:t>Roles, dispositivos, suscripciones y tipos de suscripción</a:t>
            </a:r>
          </a:p>
          <a:p>
            <a:pPr defTabSz="549164">
              <a:lnSpc>
                <a:spcPct val="90000"/>
              </a:lnSpc>
              <a:spcBef>
                <a:spcPct val="20000"/>
              </a:spcBef>
            </a:pPr>
            <a:endParaRPr lang="en-US" sz="1600" dirty="0"/>
          </a:p>
          <a:p>
            <a:pPr marL="411872" indent="-411872" defTabSz="549164">
              <a:lnSpc>
                <a:spcPct val="90000"/>
              </a:lnSpc>
              <a:spcBef>
                <a:spcPct val="20000"/>
              </a:spcBef>
              <a:buFont typeface="Arial"/>
              <a:buChar char="•"/>
            </a:pPr>
            <a:endParaRPr lang="en-US" sz="1600" dirty="0"/>
          </a:p>
          <a:p>
            <a:pPr marL="411872" indent="-411872" defTabSz="549164">
              <a:lnSpc>
                <a:spcPct val="90000"/>
              </a:lnSpc>
              <a:spcBef>
                <a:spcPct val="20000"/>
              </a:spcBef>
              <a:buFont typeface="Arial"/>
              <a:buChar char="•"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9613817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DDC8EB21-7108-32D2-F83E-7A4514162328}"/>
              </a:ext>
            </a:extLst>
          </p:cNvPr>
          <p:cNvSpPr txBox="1"/>
          <p:nvPr/>
        </p:nvSpPr>
        <p:spPr>
          <a:xfrm>
            <a:off x="3507125" y="304654"/>
            <a:ext cx="52446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000" b="1" dirty="0">
                <a:latin typeface="Arial" panose="020B0604020202020204" pitchFamily="34" charset="0"/>
                <a:cs typeface="Arial" panose="020B0604020202020204" pitchFamily="34" charset="0"/>
              </a:rPr>
              <a:t>Consultas Clave – Reproducción y Búsqueda</a:t>
            </a:r>
            <a:endParaRPr lang="es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AutoShape 2" descr="Disparadores SQL: La guía esencial - Geekflare Spai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419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CA2882D8-4A18-70F9-7BB6-359027E88C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98" y="1865285"/>
            <a:ext cx="6470077" cy="1182033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5CFBF5FD-623E-CCCD-1EBD-2358D8B4AF44}"/>
              </a:ext>
            </a:extLst>
          </p:cNvPr>
          <p:cNvSpPr txBox="1"/>
          <p:nvPr/>
        </p:nvSpPr>
        <p:spPr>
          <a:xfrm>
            <a:off x="-186701" y="1135651"/>
            <a:ext cx="60935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2000" b="1" dirty="0">
                <a:latin typeface="Arial" panose="020B0604020202020204" pitchFamily="34" charset="0"/>
                <a:cs typeface="Arial" panose="020B0604020202020204" pitchFamily="34" charset="0"/>
              </a:rPr>
              <a:t>Bloque 1  Historial de Reproducción (INNER JOIN):</a:t>
            </a:r>
            <a:endParaRPr lang="es-CO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93F24C92-AAA4-C572-FE8E-4DDC4AB1AC2E}"/>
              </a:ext>
            </a:extLst>
          </p:cNvPr>
          <p:cNvSpPr txBox="1"/>
          <p:nvPr/>
        </p:nvSpPr>
        <p:spPr>
          <a:xfrm>
            <a:off x="6639718" y="1967002"/>
            <a:ext cx="4778689" cy="11383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dirty="0"/>
              <a:t>Muestra las canciones reproducidas por el usuario "Juan" con su respectiva fecha</a:t>
            </a:r>
            <a:endParaRPr lang="es-CO" dirty="0"/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7FCABE37-5845-043B-FBDA-BDC9B53C4C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534" y="4420763"/>
            <a:ext cx="8469236" cy="1215922"/>
          </a:xfrm>
          <a:prstGeom prst="rect">
            <a:avLst/>
          </a:prstGeom>
        </p:spPr>
      </p:pic>
      <p:sp>
        <p:nvSpPr>
          <p:cNvPr id="16" name="CuadroTexto 15">
            <a:extLst>
              <a:ext uri="{FF2B5EF4-FFF2-40B4-BE49-F238E27FC236}">
                <a16:creationId xmlns:a16="http://schemas.microsoft.com/office/drawing/2014/main" id="{7A4FA947-AC03-6ADA-0925-52EFB7EBBFE0}"/>
              </a:ext>
            </a:extLst>
          </p:cNvPr>
          <p:cNvSpPr txBox="1"/>
          <p:nvPr/>
        </p:nvSpPr>
        <p:spPr>
          <a:xfrm>
            <a:off x="307975" y="3920381"/>
            <a:ext cx="6638380" cy="4410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b="1" dirty="0"/>
              <a:t>Bloque 2  Búsqueda de Canciones (LEFT JOIN + LIKE):</a:t>
            </a:r>
            <a:endParaRPr lang="es-CO" b="1" dirty="0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00CD9C4B-501B-2A4B-4814-7935307BB5A4}"/>
              </a:ext>
            </a:extLst>
          </p:cNvPr>
          <p:cNvSpPr txBox="1"/>
          <p:nvPr/>
        </p:nvSpPr>
        <p:spPr>
          <a:xfrm>
            <a:off x="1667082" y="5665838"/>
            <a:ext cx="6093500" cy="11383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dirty="0"/>
              <a:t>Permite buscar canciones cuyo título contiene la palabra "amor", mostrando además artista, álbum y género.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6469732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C2930B4A-0096-C8F3-BC1D-17E9CFF1DC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55" y="1043446"/>
            <a:ext cx="6506483" cy="2219635"/>
          </a:xfrm>
          <a:prstGeom prst="rect">
            <a:avLst/>
          </a:prstGeom>
        </p:spPr>
      </p:pic>
      <p:sp>
        <p:nvSpPr>
          <p:cNvPr id="5" name="Rectangle 1">
            <a:extLst>
              <a:ext uri="{FF2B5EF4-FFF2-40B4-BE49-F238E27FC236}">
                <a16:creationId xmlns:a16="http://schemas.microsoft.com/office/drawing/2014/main" id="{672172F0-B620-78E5-AE37-B8885E87AB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354" y="220077"/>
            <a:ext cx="13295901" cy="1107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MX" sz="1800" b="1" dirty="0">
                <a:latin typeface="Arial" panose="020B0604020202020204" pitchFamily="34" charset="0"/>
                <a:cs typeface="Arial" panose="020B0604020202020204" pitchFamily="34" charset="0"/>
              </a:rPr>
              <a:t>Optimización de Consultas – Uso de </a:t>
            </a:r>
            <a:r>
              <a:rPr lang="es-MX" sz="1800" b="1" dirty="0" err="1">
                <a:latin typeface="Arial" panose="020B0604020202020204" pitchFamily="34" charset="0"/>
                <a:cs typeface="Arial" panose="020B0604020202020204" pitchFamily="34" charset="0"/>
              </a:rPr>
              <a:t>CTEs</a:t>
            </a:r>
            <a:endParaRPr kumimoji="0" lang="es-CO" altLang="es-CO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O" altLang="es-CO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Ejemplo 1  Canciones más reproducidas:</a:t>
            </a:r>
            <a:endParaRPr kumimoji="0" lang="es-CO" altLang="es-CO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O" altLang="es-CO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O" altLang="es-CO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7BED1BEE-4977-845A-A518-AB184EE06054}"/>
              </a:ext>
            </a:extLst>
          </p:cNvPr>
          <p:cNvSpPr txBox="1"/>
          <p:nvPr/>
        </p:nvSpPr>
        <p:spPr>
          <a:xfrm>
            <a:off x="6671375" y="1339478"/>
            <a:ext cx="5410697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2400" dirty="0">
                <a:latin typeface="Arial" panose="020B0604020202020204" pitchFamily="34" charset="0"/>
                <a:cs typeface="Arial" panose="020B0604020202020204" pitchFamily="34" charset="0"/>
              </a:rPr>
              <a:t>Esta consulta muestra las 10 canciones más reproducidas, usando un CTE para calcular primero las reproducciones por canción.</a:t>
            </a:r>
            <a:endParaRPr lang="es-CO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B9E9CACF-0B63-9238-7BE2-42E0CEC34E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96" y="4253739"/>
            <a:ext cx="6173061" cy="2476846"/>
          </a:xfrm>
          <a:prstGeom prst="rect">
            <a:avLst/>
          </a:prstGeom>
        </p:spPr>
      </p:pic>
      <p:sp>
        <p:nvSpPr>
          <p:cNvPr id="11" name="Rectangle 2">
            <a:extLst>
              <a:ext uri="{FF2B5EF4-FFF2-40B4-BE49-F238E27FC236}">
                <a16:creationId xmlns:a16="http://schemas.microsoft.com/office/drawing/2014/main" id="{A16574FB-6077-1BC4-B99B-5238EF8C7B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5716" y="3429000"/>
            <a:ext cx="5788019" cy="11387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O" altLang="es-CO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Ejemplo 2  Playlists públicas más populares (por número de canciones):</a:t>
            </a:r>
            <a:endParaRPr kumimoji="0" lang="es-CO" altLang="es-CO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O" altLang="es-CO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O" altLang="es-CO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6ECB2F00-A8C5-6688-9FB0-429141E98435}"/>
              </a:ext>
            </a:extLst>
          </p:cNvPr>
          <p:cNvSpPr txBox="1"/>
          <p:nvPr/>
        </p:nvSpPr>
        <p:spPr>
          <a:xfrm>
            <a:off x="6256257" y="4517565"/>
            <a:ext cx="614596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2400" dirty="0">
                <a:latin typeface="Arial" panose="020B0604020202020204" pitchFamily="34" charset="0"/>
                <a:cs typeface="Arial" panose="020B0604020202020204" pitchFamily="34" charset="0"/>
              </a:rPr>
              <a:t>Recupera las playlists públicas con más canciones, destacando el creador.</a:t>
            </a:r>
          </a:p>
        </p:txBody>
      </p:sp>
    </p:spTree>
    <p:extLst>
      <p:ext uri="{BB962C8B-B14F-4D97-AF65-F5344CB8AC3E}">
        <p14:creationId xmlns:p14="http://schemas.microsoft.com/office/powerpoint/2010/main" val="31006571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B4155532-CE61-5372-C14F-5D3930B17A46}"/>
              </a:ext>
            </a:extLst>
          </p:cNvPr>
          <p:cNvSpPr txBox="1"/>
          <p:nvPr/>
        </p:nvSpPr>
        <p:spPr>
          <a:xfrm>
            <a:off x="3235838" y="335292"/>
            <a:ext cx="60935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2400" b="1" dirty="0"/>
              <a:t>Stored Procedures – Gestión de Entidades</a:t>
            </a:r>
            <a:endParaRPr lang="es-CO" sz="2400" b="1" dirty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04383C92-FEB3-9B9D-DC7E-3511397B87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4892" y="828090"/>
            <a:ext cx="4583306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O" altLang="es-CO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Ejemplo 1 Crear una nueva playlist: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O" altLang="es-CO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O" altLang="es-CO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975B323C-ADB5-6AD4-F770-CFFAB33236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31" y="1206343"/>
            <a:ext cx="7783011" cy="2600688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A3D80C12-9755-A5C6-E894-9B87E02B7387}"/>
              </a:ext>
            </a:extLst>
          </p:cNvPr>
          <p:cNvSpPr txBox="1"/>
          <p:nvPr/>
        </p:nvSpPr>
        <p:spPr>
          <a:xfrm>
            <a:off x="7910150" y="1800395"/>
            <a:ext cx="4178507" cy="14870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dirty="0"/>
              <a:t>Este procedimiento permite a un usuario crear una nueva playlist, registrando la fecha automáticamente.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0E90C065-2A99-1D97-5546-0FC02B461510}"/>
              </a:ext>
            </a:extLst>
          </p:cNvPr>
          <p:cNvSpPr txBox="1"/>
          <p:nvPr/>
        </p:nvSpPr>
        <p:spPr>
          <a:xfrm>
            <a:off x="130255" y="4002270"/>
            <a:ext cx="6093500" cy="4410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b="1" dirty="0"/>
              <a:t>Ejemplo 2  Eliminar canción de una playlist:</a:t>
            </a:r>
            <a:endParaRPr lang="es-CO" b="1" dirty="0"/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2C28613C-BC1F-356C-5FD3-946E7EA792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21" y="4443288"/>
            <a:ext cx="6211167" cy="2238687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A2C569CE-C9C8-1C15-EC6F-B3433DFD4785}"/>
              </a:ext>
            </a:extLst>
          </p:cNvPr>
          <p:cNvSpPr txBox="1"/>
          <p:nvPr/>
        </p:nvSpPr>
        <p:spPr>
          <a:xfrm>
            <a:off x="6336765" y="4663543"/>
            <a:ext cx="6093500" cy="7897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dirty="0"/>
              <a:t>Permite mantener el orden y limpieza de las playlists al eliminar canciones específicas.</a:t>
            </a:r>
          </a:p>
        </p:txBody>
      </p:sp>
    </p:spTree>
    <p:extLst>
      <p:ext uri="{BB962C8B-B14F-4D97-AF65-F5344CB8AC3E}">
        <p14:creationId xmlns:p14="http://schemas.microsoft.com/office/powerpoint/2010/main" val="41370277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02DFD0-E2F1-4643-228A-7597D7D96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81" y="274638"/>
            <a:ext cx="10974230" cy="639762"/>
          </a:xfrm>
        </p:spPr>
        <p:txBody>
          <a:bodyPr/>
          <a:lstStyle/>
          <a:p>
            <a:r>
              <a:rPr lang="es-CO" sz="3600" dirty="0"/>
              <a:t>Vistas Relevantes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6CC2F13F-BA8F-228B-D520-BD4D1142B82E}"/>
              </a:ext>
            </a:extLst>
          </p:cNvPr>
          <p:cNvSpPr txBox="1"/>
          <p:nvPr/>
        </p:nvSpPr>
        <p:spPr>
          <a:xfrm>
            <a:off x="0" y="914400"/>
            <a:ext cx="6093500" cy="4410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b="1" dirty="0"/>
              <a:t>Vista 1 Canciones más reproducidas:</a:t>
            </a:r>
            <a:endParaRPr lang="es-CO" b="1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55B57A08-52DF-2A1B-2E8F-7A6DF35DA3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54162"/>
            <a:ext cx="5544324" cy="1381318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4B2F15CD-CF4D-7E77-205C-6AA0214538BE}"/>
              </a:ext>
            </a:extLst>
          </p:cNvPr>
          <p:cNvSpPr txBox="1"/>
          <p:nvPr/>
        </p:nvSpPr>
        <p:spPr>
          <a:xfrm>
            <a:off x="6093500" y="914400"/>
            <a:ext cx="6138472" cy="4410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b="1" dirty="0"/>
              <a:t>Vista 2  Historial de reproducción por usuario:</a:t>
            </a:r>
            <a:endParaRPr lang="es-CO" b="1"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AD5571EF-0237-11E4-566C-1B364E9E8D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3903" y="1554162"/>
            <a:ext cx="5430008" cy="1381318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7291A214-C7AA-FF9A-67D9-DB15016A1C8C}"/>
              </a:ext>
            </a:extLst>
          </p:cNvPr>
          <p:cNvSpPr txBox="1"/>
          <p:nvPr/>
        </p:nvSpPr>
        <p:spPr>
          <a:xfrm>
            <a:off x="0" y="3922521"/>
            <a:ext cx="6160956" cy="4410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b="1" dirty="0"/>
              <a:t>Vista 3  Playlists públicas populares:</a:t>
            </a: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1F0F6E57-EFAB-D487-F714-002402C46C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497" y="4649976"/>
            <a:ext cx="7287642" cy="1705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7894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E55ABB2B-4790-E633-6980-A1845E695289}"/>
              </a:ext>
            </a:extLst>
          </p:cNvPr>
          <p:cNvSpPr txBox="1"/>
          <p:nvPr/>
        </p:nvSpPr>
        <p:spPr>
          <a:xfrm>
            <a:off x="453453" y="356611"/>
            <a:ext cx="6093500" cy="4410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b="1" dirty="0"/>
              <a:t>Vista 4  Artistas con más canciones:</a:t>
            </a:r>
            <a:endParaRPr lang="es-CO" b="1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AE98BF7-8B2E-B5F1-CF86-D0C48901AD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118" y="1194354"/>
            <a:ext cx="5488867" cy="1518866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E51CEEA9-EE33-952F-C9EA-CD45ED942164}"/>
              </a:ext>
            </a:extLst>
          </p:cNvPr>
          <p:cNvSpPr txBox="1"/>
          <p:nvPr/>
        </p:nvSpPr>
        <p:spPr>
          <a:xfrm>
            <a:off x="5010462" y="3111054"/>
            <a:ext cx="6093500" cy="4410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b="1" dirty="0"/>
              <a:t>Vista 5  Usuarios con más playlists:</a:t>
            </a:r>
            <a:endParaRPr lang="es-CO" b="1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8A2B37B9-5BE8-01D9-C713-2ED94298F3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9672" y="3949906"/>
            <a:ext cx="6468117" cy="1713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4977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8F3C4615-9BB2-F2B4-F8FB-37DDC21146D7}"/>
              </a:ext>
            </a:extLst>
          </p:cNvPr>
          <p:cNvSpPr txBox="1"/>
          <p:nvPr/>
        </p:nvSpPr>
        <p:spPr>
          <a:xfrm>
            <a:off x="3987384" y="16523"/>
            <a:ext cx="6093500" cy="4410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b="1" dirty="0"/>
              <a:t>Triggers  Auditoría y Automatización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8CC05E20-C8A9-0580-0959-93A7C6F665AB}"/>
              </a:ext>
            </a:extLst>
          </p:cNvPr>
          <p:cNvSpPr txBox="1"/>
          <p:nvPr/>
        </p:nvSpPr>
        <p:spPr>
          <a:xfrm>
            <a:off x="198620" y="629969"/>
            <a:ext cx="6093500" cy="4410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b="1" dirty="0"/>
              <a:t>Trigger 1  Registrar reproducción en historial: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0516F99D-B6E1-923D-46F1-0C9B85A471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78" y="1243415"/>
            <a:ext cx="6055916" cy="2328542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A43ACEE4-B821-72EA-B584-F54BF3F0B4E5}"/>
              </a:ext>
            </a:extLst>
          </p:cNvPr>
          <p:cNvSpPr txBox="1"/>
          <p:nvPr/>
        </p:nvSpPr>
        <p:spPr>
          <a:xfrm>
            <a:off x="198620" y="3631271"/>
            <a:ext cx="6227793" cy="4410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b="1" dirty="0"/>
              <a:t>Trigger 2  Registrar creación de playlist:</a:t>
            </a:r>
            <a:endParaRPr lang="es-CO" b="1" dirty="0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714BC30C-0392-5231-86FD-EC7AE56A21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746" y="4072289"/>
            <a:ext cx="4826832" cy="2312507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395C05D2-D6B7-B06D-E3BE-3EA5BB32D729}"/>
              </a:ext>
            </a:extLst>
          </p:cNvPr>
          <p:cNvSpPr txBox="1"/>
          <p:nvPr/>
        </p:nvSpPr>
        <p:spPr>
          <a:xfrm>
            <a:off x="7258987" y="1372187"/>
            <a:ext cx="6093500" cy="4410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b="1" dirty="0"/>
              <a:t>Trigger 3 Eliminar de favoritos:</a:t>
            </a:r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D419AE23-897D-9449-2530-6E02F93226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7539" y="2060871"/>
            <a:ext cx="5198888" cy="2736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58374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Metadata/LabelInfo.xml><?xml version="1.0" encoding="utf-8"?>
<clbl:labelList xmlns:clbl="http://schemas.microsoft.com/office/2020/mipLabelMetadata">
  <clbl:label id="{d385fb6e-0c24-42db-9c26-2ad22ecc40c9}" enabled="0" method="" siteId="{d385fb6e-0c24-42db-9c26-2ad22ecc40c9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1324</TotalTime>
  <Words>685</Words>
  <Application>Microsoft Office PowerPoint</Application>
  <PresentationFormat>Personalizado</PresentationFormat>
  <Paragraphs>91</Paragraphs>
  <Slides>12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12</vt:i4>
      </vt:variant>
    </vt:vector>
  </HeadingPairs>
  <TitlesOfParts>
    <vt:vector size="15" baseType="lpstr">
      <vt:lpstr>Arial</vt:lpstr>
      <vt:lpstr>Arial Unicode MS</vt:lpstr>
      <vt:lpstr>Tema de Office</vt:lpstr>
      <vt:lpstr>Presentación de PowerPoint</vt:lpstr>
      <vt:lpstr>Presentación de PowerPoint</vt:lpstr>
      <vt:lpstr>Estructura de la base de Datos </vt:lpstr>
      <vt:lpstr>Presentación de PowerPoint</vt:lpstr>
      <vt:lpstr>Presentación de PowerPoint</vt:lpstr>
      <vt:lpstr>Presentación de PowerPoint</vt:lpstr>
      <vt:lpstr>Vistas Relevantes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Katherine Bello</dc:creator>
  <cp:lastModifiedBy>david felipe perdomo</cp:lastModifiedBy>
  <cp:revision>22</cp:revision>
  <dcterms:created xsi:type="dcterms:W3CDTF">2020-08-21T13:03:05Z</dcterms:created>
  <dcterms:modified xsi:type="dcterms:W3CDTF">2025-05-17T21:56:35Z</dcterms:modified>
</cp:coreProperties>
</file>